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74" r:id="rId5"/>
    <p:sldId id="275" r:id="rId6"/>
    <p:sldId id="263" r:id="rId7"/>
    <p:sldId id="276" r:id="rId8"/>
    <p:sldId id="260" r:id="rId9"/>
    <p:sldId id="266" r:id="rId10"/>
    <p:sldId id="261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gif>
</file>

<file path=ppt/media/image13.png>
</file>

<file path=ppt/media/image14.jpg>
</file>

<file path=ppt/media/image14.png>
</file>

<file path=ppt/media/image15.jpg>
</file>

<file path=ppt/media/image16.jpg>
</file>

<file path=ppt/media/image16.png>
</file>

<file path=ppt/media/image17.png>
</file>

<file path=ppt/media/image18.png>
</file>

<file path=ppt/media/image2.jpg>
</file>

<file path=ppt/media/image3.jpeg>
</file>

<file path=ppt/media/image4.jpg>
</file>

<file path=ppt/media/image5.jp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53D3C4-30AF-45C1-BEE4-439B993DD6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LP 8 : </a:t>
            </a:r>
            <a:r>
              <a:rPr lang="en-US" dirty="0" err="1"/>
              <a:t>Phenomènes</a:t>
            </a:r>
            <a:r>
              <a:rPr lang="en-US" dirty="0"/>
              <a:t> de transport.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38E0CA-91CB-43B1-AEEE-30D3346419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Présenté</a:t>
            </a:r>
            <a:r>
              <a:rPr lang="en-US" dirty="0"/>
              <a:t> par : Raphael Aeschlimann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041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vscosité</a:t>
            </a:r>
            <a:r>
              <a:rPr lang="en-US" dirty="0"/>
              <a:t>  vs  diffusion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3191ECD-7332-497A-B7EA-C11DE534B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6455" y="2742565"/>
            <a:ext cx="6539089" cy="3678238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2EFDC6F-C8E4-4450-835B-0680DC7BB9B3}"/>
              </a:ext>
            </a:extLst>
          </p:cNvPr>
          <p:cNvSpPr txBox="1"/>
          <p:nvPr/>
        </p:nvSpPr>
        <p:spPr>
          <a:xfrm>
            <a:off x="4788461" y="2065103"/>
            <a:ext cx="2615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Nombre</a:t>
            </a:r>
            <a:r>
              <a:rPr lang="en-US" sz="2400" dirty="0"/>
              <a:t> de Prandtl</a:t>
            </a:r>
          </a:p>
        </p:txBody>
      </p:sp>
    </p:spTree>
    <p:extLst>
      <p:ext uri="{BB962C8B-B14F-4D97-AF65-F5344CB8AC3E}">
        <p14:creationId xmlns:p14="http://schemas.microsoft.com/office/powerpoint/2010/main" val="2561125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Retour sur le café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50591B3E-06AE-4046-BD1C-7EA6757716C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1806397" y="2703009"/>
                <a:ext cx="8579208" cy="29013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dirty="0"/>
                  <a:t>Ra</a:t>
                </a:r>
                <a:r>
                  <a:rPr lang="en-US" sz="3200" dirty="0" err="1"/>
                  <a:t>yonnement</a:t>
                </a:r>
                <a:r>
                  <a:rPr lang="en-US" sz="3200" dirty="0"/>
                  <a:t> : |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l-GR" sz="3200" b="0" i="1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fr-F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593 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r>
                  <a:rPr lang="en-US" sz="3200" dirty="0"/>
                  <a:t> </a:t>
                </a:r>
              </a:p>
              <a:p>
                <a:pPr algn="ctr"/>
                <a:r>
                  <a:rPr lang="en-US" sz="3200" dirty="0"/>
                  <a:t>Diffusion 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𝜆</m:t>
                    </m:r>
                    <m:acc>
                      <m:accPr>
                        <m:chr m:val="⃗"/>
                        <m:ctrlPr>
                          <a:rPr lang="fr-FR" sz="3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𝑔𝑟𝑎𝑑</m:t>
                        </m:r>
                      </m:e>
                    </m:acc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|≈1000 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endParaRPr lang="en-US" sz="3200" dirty="0"/>
              </a:p>
              <a:p>
                <a:pPr algn="ctr"/>
                <a:r>
                  <a:rPr lang="en-US" sz="3200" dirty="0"/>
                  <a:t> Convection : |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∆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fr-F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100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0−6000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endParaRPr lang="en-US" sz="3200" dirty="0"/>
              </a:p>
              <a:p>
                <a:pPr algn="ctr"/>
                <a:endParaRPr lang="en-US" sz="3200" dirty="0"/>
              </a:p>
            </p:txBody>
          </p:sp>
        </mc:Choice>
        <mc:Fallback xmlns="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50591B3E-06AE-4046-BD1C-7EA6757716C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06397" y="2703009"/>
                <a:ext cx="8579208" cy="2901372"/>
              </a:xfrm>
              <a:prstGeom prst="rect">
                <a:avLst/>
              </a:prstGeom>
              <a:blipFill>
                <a:blip r:embed="rId2"/>
                <a:stretch>
                  <a:fillRect l="-1776" t="-10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3880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ouVERTURE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BF95C72-ED73-413F-B239-439793CA7DBA}"/>
              </a:ext>
            </a:extLst>
          </p:cNvPr>
          <p:cNvSpPr txBox="1"/>
          <p:nvPr/>
        </p:nvSpPr>
        <p:spPr>
          <a:xfrm>
            <a:off x="2616466" y="2376078"/>
            <a:ext cx="142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</a:t>
            </a:r>
            <a:r>
              <a:rPr lang="en-US" dirty="0" err="1"/>
              <a:t>Seebeck</a:t>
            </a:r>
            <a:endParaRPr lang="en-US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CBCEC75-DF23-49F0-8F28-3537BD8FE605}"/>
              </a:ext>
            </a:extLst>
          </p:cNvPr>
          <p:cNvSpPr txBox="1"/>
          <p:nvPr/>
        </p:nvSpPr>
        <p:spPr>
          <a:xfrm>
            <a:off x="7626616" y="2376078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Peltier</a:t>
            </a:r>
          </a:p>
        </p:txBody>
      </p:sp>
      <p:pic>
        <p:nvPicPr>
          <p:cNvPr id="15" name="Image 14" descr="Une image contenant câble, connecteur&#10;&#10;Description générée automatiquement">
            <a:extLst>
              <a:ext uri="{FF2B5EF4-FFF2-40B4-BE49-F238E27FC236}">
                <a16:creationId xmlns:a16="http://schemas.microsoft.com/office/drawing/2014/main" id="{1286A9CC-CBD7-4BB7-9405-648489EE5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417" y="2835150"/>
            <a:ext cx="3257550" cy="3257550"/>
          </a:xfrm>
          <a:prstGeom prst="rect">
            <a:avLst/>
          </a:prstGeom>
        </p:spPr>
      </p:pic>
      <p:pic>
        <p:nvPicPr>
          <p:cNvPr id="18" name="Image 17" descr="Une image contenant intérieur, appareil, ouvrir, porte&#10;&#10;Description générée automatiquement">
            <a:extLst>
              <a:ext uri="{FF2B5EF4-FFF2-40B4-BE49-F238E27FC236}">
                <a16:creationId xmlns:a16="http://schemas.microsoft.com/office/drawing/2014/main" id="{D2E14086-6ADA-492E-9192-D53604317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687" y="2898294"/>
            <a:ext cx="2770751" cy="32575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68367EF-42F3-4194-805D-727F0F3EFE78}"/>
                  </a:ext>
                </a:extLst>
              </p:cNvPr>
              <p:cNvSpPr/>
              <p:nvPr/>
            </p:nvSpPr>
            <p:spPr>
              <a:xfrm>
                <a:off x="2243209" y="6092700"/>
                <a:ext cx="1304781" cy="5384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fr-F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</m:acc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acc>
                        <m:accPr>
                          <m:chr m:val="⃗"/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/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68367EF-42F3-4194-805D-727F0F3EFE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3209" y="6092700"/>
                <a:ext cx="1304781" cy="5384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5B77618-68D4-4A53-8A9B-36DD0884BAE5}"/>
                  </a:ext>
                </a:extLst>
              </p:cNvPr>
              <p:cNvSpPr/>
              <p:nvPr/>
            </p:nvSpPr>
            <p:spPr>
              <a:xfrm>
                <a:off x="7719672" y="6092700"/>
                <a:ext cx="1304780" cy="5384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fr-F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/>
                          </m:sSub>
                        </m:e>
                      </m:acc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acc>
                        <m:accPr>
                          <m:chr m:val="⃗"/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5B77618-68D4-4A53-8A9B-36DD0884BA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672" y="6092700"/>
                <a:ext cx="1304780" cy="5384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2823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ouVERTURE</a:t>
            </a:r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9CAA846-EB8A-45F0-AD2A-B305AA7E5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93425"/>
            <a:ext cx="5362575" cy="292417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29A7A7D-8154-42A0-AA51-09314E71D9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31" t="37324" r="18065" b="20835"/>
          <a:stretch/>
        </p:blipFill>
        <p:spPr>
          <a:xfrm>
            <a:off x="581192" y="3405532"/>
            <a:ext cx="5500109" cy="202250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BF95C72-ED73-413F-B239-439793CA7DBA}"/>
              </a:ext>
            </a:extLst>
          </p:cNvPr>
          <p:cNvSpPr txBox="1"/>
          <p:nvPr/>
        </p:nvSpPr>
        <p:spPr>
          <a:xfrm>
            <a:off x="2616466" y="2376078"/>
            <a:ext cx="142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</a:t>
            </a:r>
            <a:r>
              <a:rPr lang="en-US" dirty="0" err="1"/>
              <a:t>Seebeck</a:t>
            </a:r>
            <a:endParaRPr lang="en-US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CBCEC75-DF23-49F0-8F28-3537BD8FE605}"/>
              </a:ext>
            </a:extLst>
          </p:cNvPr>
          <p:cNvSpPr txBox="1"/>
          <p:nvPr/>
        </p:nvSpPr>
        <p:spPr>
          <a:xfrm>
            <a:off x="7626616" y="2376078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Peltier</a:t>
            </a:r>
          </a:p>
        </p:txBody>
      </p:sp>
    </p:spTree>
    <p:extLst>
      <p:ext uri="{BB962C8B-B14F-4D97-AF65-F5344CB8AC3E}">
        <p14:creationId xmlns:p14="http://schemas.microsoft.com/office/powerpoint/2010/main" val="284697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BB0FEE-CB46-4BF7-BB2F-88E2FDC46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Types de transport</a:t>
            </a:r>
          </a:p>
        </p:txBody>
      </p:sp>
      <p:pic>
        <p:nvPicPr>
          <p:cNvPr id="10" name="Espace réservé du contenu 9" descr="Une image contenant lumière, trafic, extérieur, rouge&#10;&#10;Description générée automatiquement">
            <a:extLst>
              <a:ext uri="{FF2B5EF4-FFF2-40B4-BE49-F238E27FC236}">
                <a16:creationId xmlns:a16="http://schemas.microsoft.com/office/drawing/2014/main" id="{59E2AF82-E2B1-4347-AACA-661F607E2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988" y="2884488"/>
            <a:ext cx="3352800" cy="2514600"/>
          </a:xfr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AF1E514-1A6A-4762-B8D7-DE9AB8BB9C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22052" r="15" b="13582"/>
          <a:stretch/>
        </p:blipFill>
        <p:spPr>
          <a:xfrm>
            <a:off x="4014788" y="2693991"/>
            <a:ext cx="4261202" cy="2895210"/>
          </a:xfrm>
          <a:prstGeom prst="rect">
            <a:avLst/>
          </a:prstGeom>
        </p:spPr>
      </p:pic>
      <p:pic>
        <p:nvPicPr>
          <p:cNvPr id="1026" name="Picture 2" descr="Convection - TPE isolation thermique">
            <a:extLst>
              <a:ext uri="{FF2B5EF4-FFF2-40B4-BE49-F238E27FC236}">
                <a16:creationId xmlns:a16="http://schemas.microsoft.com/office/drawing/2014/main" id="{7796EBA7-DFBD-44AC-B9CD-6D45F16356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753" t="-20085" r="-24885" b="-17014"/>
          <a:stretch/>
        </p:blipFill>
        <p:spPr bwMode="auto">
          <a:xfrm>
            <a:off x="7970808" y="2627636"/>
            <a:ext cx="4451230" cy="296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02D6247-DC70-440F-82F3-22230155ED93}"/>
              </a:ext>
            </a:extLst>
          </p:cNvPr>
          <p:cNvSpPr txBox="1"/>
          <p:nvPr/>
        </p:nvSpPr>
        <p:spPr>
          <a:xfrm>
            <a:off x="1254149" y="2361268"/>
            <a:ext cx="2168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Rayonnement</a:t>
            </a:r>
            <a:endParaRPr lang="en-US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81C93AC-7E02-4DEF-AB23-A88E9336DD4E}"/>
              </a:ext>
            </a:extLst>
          </p:cNvPr>
          <p:cNvSpPr txBox="1"/>
          <p:nvPr/>
        </p:nvSpPr>
        <p:spPr>
          <a:xfrm>
            <a:off x="5402237" y="2361268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Diffusion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9F87B86-4F0E-4ECB-81DF-68EAD333421F}"/>
              </a:ext>
            </a:extLst>
          </p:cNvPr>
          <p:cNvSpPr txBox="1"/>
          <p:nvPr/>
        </p:nvSpPr>
        <p:spPr>
          <a:xfrm>
            <a:off x="9262417" y="2361268"/>
            <a:ext cx="1868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Convection</a:t>
            </a:r>
          </a:p>
        </p:txBody>
      </p:sp>
    </p:spTree>
    <p:extLst>
      <p:ext uri="{BB962C8B-B14F-4D97-AF65-F5344CB8AC3E}">
        <p14:creationId xmlns:p14="http://schemas.microsoft.com/office/powerpoint/2010/main" val="2133745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2200796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Espace réservé du contenu 4" descr="Une image contenant tasse, café, table, tasse à café&#10;&#10;Description générée automatiquement">
            <a:extLst>
              <a:ext uri="{FF2B5EF4-FFF2-40B4-BE49-F238E27FC236}">
                <a16:creationId xmlns:a16="http://schemas.microsoft.com/office/drawing/2014/main" id="{84F9136C-098A-4ECD-AC3E-4244F8514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8" r="20083" b="8018"/>
          <a:stretch/>
        </p:blipFill>
        <p:spPr>
          <a:xfrm>
            <a:off x="3882493" y="2697138"/>
            <a:ext cx="3413657" cy="381725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4658C8D-9DD0-4D68-BF95-2137782C68B5}"/>
              </a:ext>
            </a:extLst>
          </p:cNvPr>
          <p:cNvSpPr txBox="1"/>
          <p:nvPr/>
        </p:nvSpPr>
        <p:spPr>
          <a:xfrm>
            <a:off x="4744381" y="1879444"/>
            <a:ext cx="1689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Diffusion de</a:t>
            </a:r>
          </a:p>
          <a:p>
            <a:pPr algn="ctr"/>
            <a:r>
              <a:rPr lang="en-US" sz="2400" dirty="0" err="1"/>
              <a:t>particules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327003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Espace réservé du contenu 4" descr="Une image contenant tasse, café, table, tasse à café&#10;&#10;Description générée automatiquement">
            <a:extLst>
              <a:ext uri="{FF2B5EF4-FFF2-40B4-BE49-F238E27FC236}">
                <a16:creationId xmlns:a16="http://schemas.microsoft.com/office/drawing/2014/main" id="{84F9136C-098A-4ECD-AC3E-4244F8514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8" r="20083" b="8018"/>
          <a:stretch/>
        </p:blipFill>
        <p:spPr>
          <a:xfrm>
            <a:off x="3882493" y="2697138"/>
            <a:ext cx="3413657" cy="3817251"/>
          </a:xfrm>
          <a:prstGeom prst="rect">
            <a:avLst/>
          </a:prstGeo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E691E4B-FDE6-41CB-B964-0E1C56A45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9" t="-2953" r="-228" b="2659"/>
          <a:stretch/>
        </p:blipFill>
        <p:spPr>
          <a:xfrm>
            <a:off x="7524750" y="3018714"/>
            <a:ext cx="4343400" cy="34956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4658C8D-9DD0-4D68-BF95-2137782C68B5}"/>
              </a:ext>
            </a:extLst>
          </p:cNvPr>
          <p:cNvSpPr txBox="1"/>
          <p:nvPr/>
        </p:nvSpPr>
        <p:spPr>
          <a:xfrm>
            <a:off x="4744381" y="1879444"/>
            <a:ext cx="1689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Diffusion de</a:t>
            </a:r>
          </a:p>
          <a:p>
            <a:pPr algn="ctr"/>
            <a:r>
              <a:rPr lang="en-US" sz="2400" dirty="0" err="1"/>
              <a:t>particules</a:t>
            </a:r>
            <a:endParaRPr lang="en-US" sz="24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CFCADBE-BBC5-4471-B093-CB5547A9B3A2}"/>
              </a:ext>
            </a:extLst>
          </p:cNvPr>
          <p:cNvSpPr txBox="1"/>
          <p:nvPr/>
        </p:nvSpPr>
        <p:spPr>
          <a:xfrm>
            <a:off x="8840899" y="1884785"/>
            <a:ext cx="17111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Convection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420593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Origine</a:t>
            </a:r>
            <a:r>
              <a:rPr lang="en-US" dirty="0"/>
              <a:t> </a:t>
            </a:r>
            <a:r>
              <a:rPr lang="en-US" dirty="0" err="1"/>
              <a:t>microscopique</a:t>
            </a:r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F7C1B8B-C927-453F-9912-55400DDF4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84" y="2136243"/>
            <a:ext cx="3645566" cy="3645566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E5772C09-C98D-4580-921A-44749B4889C5}"/>
              </a:ext>
            </a:extLst>
          </p:cNvPr>
          <p:cNvSpPr txBox="1"/>
          <p:nvPr/>
        </p:nvSpPr>
        <p:spPr>
          <a:xfrm>
            <a:off x="4974442" y="6155844"/>
            <a:ext cx="2243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Mouvement</a:t>
            </a:r>
            <a:r>
              <a:rPr lang="en-US" dirty="0"/>
              <a:t> </a:t>
            </a:r>
            <a:r>
              <a:rPr lang="en-US" dirty="0" err="1"/>
              <a:t>brownien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23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Origine</a:t>
            </a:r>
            <a:r>
              <a:rPr lang="en-US" dirty="0"/>
              <a:t> </a:t>
            </a:r>
            <a:r>
              <a:rPr lang="en-US" dirty="0" err="1"/>
              <a:t>microscopique</a:t>
            </a: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CEED09C-F272-41B2-ACB6-FE9ACE0C23F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775740" y="2301507"/>
            <a:ext cx="4986476" cy="3740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5FDD2DD-5A2A-4563-86EF-F7C91F1779D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29786" y="2229583"/>
            <a:ext cx="5082135" cy="381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392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C5AEAE-6251-4C45-B8A6-68C42847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Analogies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au 4">
                <a:extLst>
                  <a:ext uri="{FF2B5EF4-FFF2-40B4-BE49-F238E27FC236}">
                    <a16:creationId xmlns:a16="http://schemas.microsoft.com/office/drawing/2014/main" id="{E7699844-C030-4401-9B5A-C616AEAD1A87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57789863"/>
                  </p:ext>
                </p:extLst>
              </p:nvPr>
            </p:nvGraphicFramePr>
            <p:xfrm>
              <a:off x="580860" y="2008696"/>
              <a:ext cx="11029948" cy="462326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57487">
                      <a:extLst>
                        <a:ext uri="{9D8B030D-6E8A-4147-A177-3AD203B41FA5}">
                          <a16:colId xmlns:a16="http://schemas.microsoft.com/office/drawing/2014/main" val="1484607888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697739841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1384621277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057002213"/>
                        </a:ext>
                      </a:extLst>
                    </a:gridCol>
                  </a:tblGrid>
                  <a:tr h="582493"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thermique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587758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intensive</a:t>
                          </a:r>
                          <a:r>
                            <a:rPr lang="en-US" i="1" dirty="0"/>
                            <a:t> 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Température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Densité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Potentiel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4894426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Cause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86488463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extensive 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Énergie</a:t>
                          </a:r>
                          <a:r>
                            <a:rPr lang="en-US" dirty="0"/>
                            <a:t> interne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Nombre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Charge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072562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Effet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86301955"/>
                      </a:ext>
                    </a:extLst>
                  </a:tr>
                  <a:tr h="7454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phenomenologique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loi de Fourier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loi de Fick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d’Ohm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20062557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Equation de conservation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sSub>
                                <m:sSub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𝜕𝜌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189129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au 4">
                <a:extLst>
                  <a:ext uri="{FF2B5EF4-FFF2-40B4-BE49-F238E27FC236}">
                    <a16:creationId xmlns:a16="http://schemas.microsoft.com/office/drawing/2014/main" id="{E7699844-C030-4401-9B5A-C616AEAD1A87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57789863"/>
                  </p:ext>
                </p:extLst>
              </p:nvPr>
            </p:nvGraphicFramePr>
            <p:xfrm>
              <a:off x="580860" y="2008696"/>
              <a:ext cx="11029948" cy="462326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57487">
                      <a:extLst>
                        <a:ext uri="{9D8B030D-6E8A-4147-A177-3AD203B41FA5}">
                          <a16:colId xmlns:a16="http://schemas.microsoft.com/office/drawing/2014/main" val="1484607888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697739841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1384621277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057002213"/>
                        </a:ext>
                      </a:extLst>
                    </a:gridCol>
                  </a:tblGrid>
                  <a:tr h="582493"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thermique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587758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intensive</a:t>
                          </a:r>
                          <a:r>
                            <a:rPr lang="en-US" i="1" dirty="0"/>
                            <a:t> 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Température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Densité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Potentiel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4894426"/>
                      </a:ext>
                    </a:extLst>
                  </a:tr>
                  <a:tr h="680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Cause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175000" r="-201106" b="-4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175000" r="-100662" b="-4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175000" r="-885" b="-4098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6488463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extensive 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Énergie</a:t>
                          </a:r>
                          <a:r>
                            <a:rPr lang="en-US" dirty="0"/>
                            <a:t> interne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Nombre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Charge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0725629"/>
                      </a:ext>
                    </a:extLst>
                  </a:tr>
                  <a:tr h="680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Effet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363964" r="-201106" b="-2270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363964" r="-100662" b="-2270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363964" r="-885" b="-2270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86301955"/>
                      </a:ext>
                    </a:extLst>
                  </a:tr>
                  <a:tr h="7454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phenomenologique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418699" r="-201106" b="-1048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418699" r="-100662" b="-1048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418699" r="-885" b="-1048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20062557"/>
                      </a:ext>
                    </a:extLst>
                  </a:tr>
                  <a:tr h="7690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Equation de conservation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506349" r="-201106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506349" r="-100662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506349" r="-885" b="-23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189129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5504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 err="1"/>
              <a:t>Comparaison</a:t>
            </a:r>
            <a:r>
              <a:rPr lang="en-US" dirty="0"/>
              <a:t> des different  types  de  transport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48D04A-B18A-4669-86FA-1F7C104C4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66F19FD-6300-4804-B8C6-03B4C814F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b="72990"/>
          <a:stretch/>
        </p:blipFill>
        <p:spPr>
          <a:xfrm>
            <a:off x="7175288" y="2322736"/>
            <a:ext cx="3862344" cy="1788088"/>
          </a:xfrm>
          <a:prstGeom prst="rect">
            <a:avLst/>
          </a:prstGeom>
        </p:spPr>
      </p:pic>
      <p:pic>
        <p:nvPicPr>
          <p:cNvPr id="10" name="Espace réservé du contenu 5">
            <a:extLst>
              <a:ext uri="{FF2B5EF4-FFF2-40B4-BE49-F238E27FC236}">
                <a16:creationId xmlns:a16="http://schemas.microsoft.com/office/drawing/2014/main" id="{787D8090-D7A8-4A9B-8B63-5BD8EF918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245"/>
          <a:stretch/>
        </p:blipFill>
        <p:spPr>
          <a:xfrm>
            <a:off x="7175289" y="4093892"/>
            <a:ext cx="3862343" cy="190354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34FB076-FDD6-43E6-BCA8-C346F9C3FE78}"/>
              </a:ext>
            </a:extLst>
          </p:cNvPr>
          <p:cNvSpPr txBox="1"/>
          <p:nvPr/>
        </p:nvSpPr>
        <p:spPr>
          <a:xfrm>
            <a:off x="6990080" y="5997436"/>
            <a:ext cx="4423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Adapté</a:t>
            </a:r>
            <a:r>
              <a:rPr lang="en-US" sz="1400" dirty="0"/>
              <a:t> de </a:t>
            </a:r>
            <a:r>
              <a:rPr lang="en-US" sz="1400" dirty="0" err="1"/>
              <a:t>Stender</a:t>
            </a:r>
            <a:r>
              <a:rPr lang="en-US" sz="1400" dirty="0"/>
              <a:t>, D. </a:t>
            </a:r>
            <a:r>
              <a:rPr lang="en-US" sz="1400" i="1" dirty="0"/>
              <a:t>et al</a:t>
            </a:r>
            <a:r>
              <a:rPr lang="en-US" sz="1400" dirty="0"/>
              <a:t>.  </a:t>
            </a:r>
            <a:r>
              <a:rPr lang="en-US" sz="1400" i="1" dirty="0"/>
              <a:t>Journal of Applied Physics</a:t>
            </a:r>
            <a:r>
              <a:rPr lang="en-US" sz="1400" dirty="0"/>
              <a:t> </a:t>
            </a:r>
            <a:r>
              <a:rPr lang="en-US" sz="1400" b="1" dirty="0"/>
              <a:t>118</a:t>
            </a:r>
            <a:r>
              <a:rPr lang="en-US" sz="1400" dirty="0"/>
              <a:t>, 165306 (2015).</a:t>
            </a:r>
          </a:p>
          <a:p>
            <a:endParaRPr lang="en-US" sz="1400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92C0C4AF-BF50-4F39-8932-0854255CACE2}"/>
              </a:ext>
            </a:extLst>
          </p:cNvPr>
          <p:cNvGrpSpPr/>
          <p:nvPr/>
        </p:nvGrpSpPr>
        <p:grpSpPr>
          <a:xfrm>
            <a:off x="657225" y="2361056"/>
            <a:ext cx="5193947" cy="3673983"/>
            <a:chOff x="657225" y="2361056"/>
            <a:chExt cx="5193947" cy="3673983"/>
          </a:xfrm>
        </p:grpSpPr>
        <p:pic>
          <p:nvPicPr>
            <p:cNvPr id="5" name="Espace réservé du contenu 4">
              <a:extLst>
                <a:ext uri="{FF2B5EF4-FFF2-40B4-BE49-F238E27FC236}">
                  <a16:creationId xmlns:a16="http://schemas.microsoft.com/office/drawing/2014/main" id="{A3CDEA52-1A39-4FC1-862B-A8E4C00D11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32" t="1020" r="-6196" b="38010"/>
            <a:stretch/>
          </p:blipFill>
          <p:spPr>
            <a:xfrm>
              <a:off x="657225" y="2361056"/>
              <a:ext cx="5193947" cy="367398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11D50E5-BFFA-407B-8577-702276791564}"/>
                </a:ext>
              </a:extLst>
            </p:cNvPr>
            <p:cNvSpPr/>
            <p:nvPr/>
          </p:nvSpPr>
          <p:spPr>
            <a:xfrm>
              <a:off x="1545872" y="5770081"/>
              <a:ext cx="2788003" cy="1544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B47B946-E8C8-430F-93F0-9941E95406BE}"/>
                </a:ext>
              </a:extLst>
            </p:cNvPr>
            <p:cNvSpPr/>
            <p:nvPr/>
          </p:nvSpPr>
          <p:spPr>
            <a:xfrm>
              <a:off x="1154368" y="3939423"/>
              <a:ext cx="3751007" cy="4230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1DB5DFBE-17C5-4F88-B08D-BD212EE2CA60}"/>
              </a:ext>
            </a:extLst>
          </p:cNvPr>
          <p:cNvSpPr txBox="1"/>
          <p:nvPr/>
        </p:nvSpPr>
        <p:spPr>
          <a:xfrm>
            <a:off x="778448" y="3939423"/>
            <a:ext cx="177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Regime </a:t>
            </a:r>
            <a:r>
              <a:rPr lang="en-US" dirty="0" err="1"/>
              <a:t>laminaire</a:t>
            </a:r>
            <a:endParaRPr lang="en-US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AB33390-4561-4923-9ED9-B98D845BDF47}"/>
              </a:ext>
            </a:extLst>
          </p:cNvPr>
          <p:cNvSpPr txBox="1"/>
          <p:nvPr/>
        </p:nvSpPr>
        <p:spPr>
          <a:xfrm>
            <a:off x="2051553" y="5702456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Regime turbulent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CF04FBB-CCE0-4636-8FE8-758FC5FC42DB}"/>
              </a:ext>
            </a:extLst>
          </p:cNvPr>
          <p:cNvSpPr txBox="1"/>
          <p:nvPr/>
        </p:nvSpPr>
        <p:spPr>
          <a:xfrm>
            <a:off x="3052231" y="3939423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Apparition de vortex</a:t>
            </a:r>
          </a:p>
        </p:txBody>
      </p:sp>
    </p:spTree>
    <p:extLst>
      <p:ext uri="{BB962C8B-B14F-4D97-AF65-F5344CB8AC3E}">
        <p14:creationId xmlns:p14="http://schemas.microsoft.com/office/powerpoint/2010/main" val="110905232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259</Words>
  <Application>Microsoft Office PowerPoint</Application>
  <PresentationFormat>Grand écran</PresentationFormat>
  <Paragraphs>74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Cambria Math</vt:lpstr>
      <vt:lpstr>Gill Sans MT</vt:lpstr>
      <vt:lpstr>Wingdings 2</vt:lpstr>
      <vt:lpstr>Dividende</vt:lpstr>
      <vt:lpstr>LP 8 : Phenomènes de transport.</vt:lpstr>
      <vt:lpstr>Types de transport</vt:lpstr>
      <vt:lpstr>Cas d’etude</vt:lpstr>
      <vt:lpstr>Cas d’etude</vt:lpstr>
      <vt:lpstr>Cas d’etude</vt:lpstr>
      <vt:lpstr>Origine microscopique</vt:lpstr>
      <vt:lpstr>Origine microscopique</vt:lpstr>
      <vt:lpstr>Analogies </vt:lpstr>
      <vt:lpstr>Comparaison des different  types  de  transport</vt:lpstr>
      <vt:lpstr>vscosité  vs  diffusion</vt:lpstr>
      <vt:lpstr>Retour sur le café</vt:lpstr>
      <vt:lpstr>ouVERTURE</vt:lpstr>
      <vt:lpstr>ouVERTURE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LP 8 : Phenomènes de transport.</dc:title>
  <dc:creator>Raphaël Aeschlimann</dc:creator>
  <cp:lastModifiedBy>Raphaël Aeschlimann</cp:lastModifiedBy>
  <cp:revision>22</cp:revision>
  <dcterms:created xsi:type="dcterms:W3CDTF">2021-01-03T13:44:06Z</dcterms:created>
  <dcterms:modified xsi:type="dcterms:W3CDTF">2021-06-25T09:05:53Z</dcterms:modified>
</cp:coreProperties>
</file>